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aleway"/>
      <p:regular r:id="rId30"/>
      <p:bold r:id="rId31"/>
      <p:italic r:id="rId32"/>
      <p:boldItalic r:id="rId33"/>
    </p:embeddedFont>
    <p:embeddedFont>
      <p:font typeface="Roboto"/>
      <p:regular r:id="rId34"/>
      <p:bold r:id="rId35"/>
      <p:italic r:id="rId36"/>
      <p:boldItalic r:id="rId37"/>
    </p:embeddedFont>
    <p:embeddedFont>
      <p:font typeface="Source Sans Pr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10E54E-6A99-4FA2-884F-6FD105877A40}">
  <a:tblStyle styleId="{8410E54E-6A99-4FA2-884F-6FD105877A4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ansPro-italic.fntdata"/><Relationship Id="rId20" Type="http://schemas.openxmlformats.org/officeDocument/2006/relationships/slide" Target="slides/slide14.xml"/><Relationship Id="rId41" Type="http://schemas.openxmlformats.org/officeDocument/2006/relationships/font" Target="fonts/SourceSansPr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5.xml"/><Relationship Id="rId33" Type="http://schemas.openxmlformats.org/officeDocument/2006/relationships/font" Target="fonts/Raleway-boldItalic.fntdata"/><Relationship Id="rId10" Type="http://schemas.openxmlformats.org/officeDocument/2006/relationships/slide" Target="slides/slide4.xml"/><Relationship Id="rId32" Type="http://schemas.openxmlformats.org/officeDocument/2006/relationships/font" Target="fonts/Raleway-italic.fntdata"/><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39" Type="http://schemas.openxmlformats.org/officeDocument/2006/relationships/font" Target="fonts/SourceSansPro-bold.fntdata"/><Relationship Id="rId16" Type="http://schemas.openxmlformats.org/officeDocument/2006/relationships/slide" Target="slides/slide10.xml"/><Relationship Id="rId38" Type="http://schemas.openxmlformats.org/officeDocument/2006/relationships/font" Target="fonts/SourceSansPr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Erosio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88540668f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88540668f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Notes: </a:t>
            </a:r>
            <a:r>
              <a:rPr lang="en-GB"/>
              <a:t>https://docs.google.com/document/d/1qtn2TLVdPid-1VOqTJHchLQVPqxbiyr35dxob3cle74/edit?usp=sharing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88f51ce01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8f51ce01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88f51ce01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8f51ce01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88f51ce01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8f51ce01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88f51ce01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8f51ce01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1e98d7f4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1e98d7f4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88f51ce01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8f51ce01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https://www.math.sk/mikula/khm_fvca7.pdf</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81e98d7f4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1e98d7f4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938da991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938da991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81e98d7f4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1e98d7f4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8938da991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938da99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8488b176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8488b176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81e98d7f48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1e98d7f4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Cycles:</a:t>
            </a:r>
            <a:endParaRPr/>
          </a:p>
          <a:p>
            <a:pPr indent="0" lvl="0" marL="0" rtl="0" algn="l">
              <a:spcBef>
                <a:spcPts val="0"/>
              </a:spcBef>
              <a:spcAft>
                <a:spcPts val="0"/>
              </a:spcAft>
              <a:buNone/>
            </a:pPr>
            <a:r>
              <a:rPr lang="en-GB"/>
              <a:t>TL: 256X256</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88488b176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8488b176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88488b176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8488b176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7ea44060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7ea44060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88f51ce01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88f51ce01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88f51ce01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88f51ce01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50">
                <a:solidFill>
                  <a:srgbClr val="222222"/>
                </a:solidFill>
                <a:highlight>
                  <a:srgbClr val="FFFFFF"/>
                </a:highlight>
              </a:rPr>
              <a:t>Nabhka</a:t>
            </a:r>
            <a:r>
              <a:rPr lang="en-GB" sz="1050">
                <a:solidFill>
                  <a:srgbClr val="222222"/>
                </a:solidFill>
                <a:highlight>
                  <a:srgbClr val="FFFFFF"/>
                </a:highlight>
              </a:rPr>
              <a:t>: a sand dune that forms around vegetation.</a:t>
            </a:r>
            <a:endParaRPr sz="1050">
              <a:solidFill>
                <a:srgbClr val="222222"/>
              </a:solidFill>
              <a:highlight>
                <a:srgbClr val="FFFFFF"/>
              </a:highlight>
            </a:endParaRPr>
          </a:p>
          <a:p>
            <a:pPr indent="0" lvl="0" marL="0" rtl="0" algn="l">
              <a:lnSpc>
                <a:spcPct val="115000"/>
              </a:lnSpc>
              <a:spcBef>
                <a:spcPts val="0"/>
              </a:spcBef>
              <a:spcAft>
                <a:spcPts val="0"/>
              </a:spcAft>
              <a:buNone/>
            </a:pPr>
            <a:r>
              <a:rPr b="1" lang="en-GB" sz="1050">
                <a:solidFill>
                  <a:srgbClr val="222222"/>
                </a:solidFill>
                <a:highlight>
                  <a:srgbClr val="FFFFFF"/>
                </a:highlight>
              </a:rPr>
              <a:t>Yardang</a:t>
            </a:r>
            <a:r>
              <a:rPr lang="en-GB" sz="1050">
                <a:solidFill>
                  <a:srgbClr val="222222"/>
                </a:solidFill>
                <a:highlight>
                  <a:srgbClr val="FFFFFF"/>
                </a:highlight>
              </a:rPr>
              <a:t> is a streamlined protuberance carved from bedrock or any consolidated or semiconsolidated material by the dual action of wind abrasion by dust and sand, and deflation which is the removal of loose material by wind turbulence.</a:t>
            </a:r>
            <a:endParaRPr sz="1050">
              <a:solidFill>
                <a:srgbClr val="222222"/>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88f51ce01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8f51ce01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778e2aedfc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78e2aedfc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77bffdf634_0_2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7bffdf634_0_2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50">
                <a:solidFill>
                  <a:srgbClr val="202122"/>
                </a:solidFill>
                <a:highlight>
                  <a:srgbClr val="FFFFFF"/>
                </a:highlight>
              </a:rPr>
              <a:t>Abrasion</a:t>
            </a:r>
            <a:r>
              <a:rPr lang="en-GB" sz="1050">
                <a:solidFill>
                  <a:srgbClr val="202122"/>
                </a:solidFill>
                <a:highlight>
                  <a:srgbClr val="FFFFFF"/>
                </a:highlight>
              </a:rPr>
              <a:t> is a process of </a:t>
            </a:r>
            <a:r>
              <a:rPr lang="en-GB" sz="1050">
                <a:solidFill>
                  <a:srgbClr val="0B0080"/>
                </a:solidFill>
                <a:highlight>
                  <a:srgbClr val="FFFFFF"/>
                </a:highlight>
                <a:uFill>
                  <a:noFill/>
                </a:uFill>
                <a:hlinkClick r:id="rId2"/>
              </a:rPr>
              <a:t>erosion</a:t>
            </a:r>
            <a:r>
              <a:rPr lang="en-GB" sz="1050">
                <a:solidFill>
                  <a:srgbClr val="202122"/>
                </a:solidFill>
                <a:highlight>
                  <a:srgbClr val="FFFFFF"/>
                </a:highlight>
              </a:rPr>
              <a:t> which occurs when material being transported wears away at a surface over time.</a:t>
            </a:r>
            <a:br>
              <a:rPr lang="en-GB"/>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88f51ce01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88f51ce01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8f51ce01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8f51ce01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7.jpg"/><Relationship Id="rId5"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5692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800"/>
              <a:t>Desertscape Simulation - Grid Enrichment</a:t>
            </a:r>
            <a:endParaRPr/>
          </a:p>
        </p:txBody>
      </p:sp>
      <p:sp>
        <p:nvSpPr>
          <p:cNvPr id="59" name="Google Shape;59;p13"/>
          <p:cNvSpPr txBox="1"/>
          <p:nvPr/>
        </p:nvSpPr>
        <p:spPr>
          <a:xfrm>
            <a:off x="431975" y="2762625"/>
            <a:ext cx="81837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EFEFEF"/>
                </a:solidFill>
                <a:latin typeface="Source Sans Pro"/>
                <a:ea typeface="Source Sans Pro"/>
                <a:cs typeface="Source Sans Pro"/>
                <a:sym typeface="Source Sans Pro"/>
              </a:rPr>
              <a:t>Anant Kumar &amp; Shivam Sood</a:t>
            </a:r>
            <a:endParaRPr sz="1800">
              <a:solidFill>
                <a:srgbClr val="EFEFEF"/>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Our Approach</a:t>
            </a:r>
            <a:endParaRPr/>
          </a:p>
        </p:txBody>
      </p:sp>
      <p:sp>
        <p:nvSpPr>
          <p:cNvPr id="120" name="Google Shape;120;p2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Increased Resolution in Last Steps</a:t>
            </a:r>
            <a:endParaRPr/>
          </a:p>
        </p:txBody>
      </p:sp>
      <p:sp>
        <p:nvSpPr>
          <p:cNvPr id="126" name="Google Shape;126;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Same Coarse Structure with Finer Details: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But what is the last time step?</a:t>
            </a:r>
            <a:endParaRPr/>
          </a:p>
          <a:p>
            <a:pPr indent="0" lvl="0" marL="0" rtl="0" algn="l">
              <a:spcBef>
                <a:spcPts val="1600"/>
              </a:spcBef>
              <a:spcAft>
                <a:spcPts val="1600"/>
              </a:spcAft>
              <a:buNone/>
            </a:pPr>
            <a:r>
              <a:t/>
            </a:r>
            <a:endParaRPr/>
          </a:p>
        </p:txBody>
      </p:sp>
      <p:pic>
        <p:nvPicPr>
          <p:cNvPr id="127" name="Google Shape;127;p23"/>
          <p:cNvPicPr preferRelativeResize="0"/>
          <p:nvPr/>
        </p:nvPicPr>
        <p:blipFill>
          <a:blip r:embed="rId3">
            <a:alphaModFix/>
          </a:blip>
          <a:stretch>
            <a:fillRect/>
          </a:stretch>
        </p:blipFill>
        <p:spPr>
          <a:xfrm>
            <a:off x="444550" y="1736425"/>
            <a:ext cx="3997399" cy="2248525"/>
          </a:xfrm>
          <a:prstGeom prst="rect">
            <a:avLst/>
          </a:prstGeom>
          <a:noFill/>
          <a:ln>
            <a:noFill/>
          </a:ln>
        </p:spPr>
      </p:pic>
      <p:pic>
        <p:nvPicPr>
          <p:cNvPr id="128" name="Google Shape;128;p23"/>
          <p:cNvPicPr preferRelativeResize="0"/>
          <p:nvPr/>
        </p:nvPicPr>
        <p:blipFill>
          <a:blip r:embed="rId4">
            <a:alphaModFix/>
          </a:blip>
          <a:stretch>
            <a:fillRect/>
          </a:stretch>
        </p:blipFill>
        <p:spPr>
          <a:xfrm>
            <a:off x="4834900" y="1736413"/>
            <a:ext cx="3997400" cy="22485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Tracking Back Snaps</a:t>
            </a:r>
            <a:endParaRPr/>
          </a:p>
        </p:txBody>
      </p:sp>
      <p:sp>
        <p:nvSpPr>
          <p:cNvPr id="134" name="Google Shape;134;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135" name="Google Shape;135;p24"/>
          <p:cNvGrpSpPr/>
          <p:nvPr/>
        </p:nvGrpSpPr>
        <p:grpSpPr>
          <a:xfrm>
            <a:off x="423100" y="1431971"/>
            <a:ext cx="2395090" cy="3508832"/>
            <a:chOff x="0" y="1189989"/>
            <a:chExt cx="2214600" cy="3217636"/>
          </a:xfrm>
        </p:grpSpPr>
        <p:sp>
          <p:nvSpPr>
            <p:cNvPr id="136" name="Google Shape;136;p24"/>
            <p:cNvSpPr/>
            <p:nvPr/>
          </p:nvSpPr>
          <p:spPr>
            <a:xfrm>
              <a:off x="0" y="1189989"/>
              <a:ext cx="22146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rgbClr val="FFFFFF"/>
                  </a:solidFill>
                  <a:latin typeface="Roboto"/>
                  <a:ea typeface="Roboto"/>
                  <a:cs typeface="Roboto"/>
                  <a:sym typeface="Roboto"/>
                </a:rPr>
                <a:t>Overload Constructor</a:t>
              </a:r>
              <a:endParaRPr sz="1500">
                <a:solidFill>
                  <a:srgbClr val="FFFFFF"/>
                </a:solidFill>
                <a:latin typeface="Roboto"/>
                <a:ea typeface="Roboto"/>
                <a:cs typeface="Roboto"/>
                <a:sym typeface="Roboto"/>
              </a:endParaRPr>
            </a:p>
          </p:txBody>
        </p:sp>
        <p:sp>
          <p:nvSpPr>
            <p:cNvPr id="137" name="Google Shape;137;p24"/>
            <p:cNvSpPr txBox="1"/>
            <p:nvPr/>
          </p:nvSpPr>
          <p:spPr>
            <a:xfrm>
              <a:off x="2950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GB" sz="1100">
                  <a:solidFill>
                    <a:schemeClr val="dk2"/>
                  </a:solidFill>
                </a:rPr>
                <a:t>Generate a new dune object from an existing one (snapshot). </a:t>
              </a:r>
              <a:endParaRPr sz="1100">
                <a:solidFill>
                  <a:schemeClr val="dk2"/>
                </a:solidFill>
              </a:endParaRPr>
            </a:p>
            <a:p>
              <a:pPr indent="0" lvl="0" marL="0" rtl="0" algn="l">
                <a:spcBef>
                  <a:spcPts val="0"/>
                </a:spcBef>
                <a:spcAft>
                  <a:spcPts val="0"/>
                </a:spcAft>
                <a:buClr>
                  <a:schemeClr val="dk2"/>
                </a:buClr>
                <a:buSzPts val="1100"/>
                <a:buFont typeface="Arial"/>
                <a:buNone/>
              </a:pPr>
              <a:r>
                <a:t/>
              </a:r>
              <a:endParaRPr sz="1100">
                <a:latin typeface="Roboto"/>
                <a:ea typeface="Roboto"/>
                <a:cs typeface="Roboto"/>
                <a:sym typeface="Roboto"/>
              </a:endParaRPr>
            </a:p>
          </p:txBody>
        </p:sp>
      </p:grpSp>
      <p:grpSp>
        <p:nvGrpSpPr>
          <p:cNvPr id="138" name="Google Shape;138;p24"/>
          <p:cNvGrpSpPr/>
          <p:nvPr/>
        </p:nvGrpSpPr>
        <p:grpSpPr>
          <a:xfrm>
            <a:off x="2411249" y="1431738"/>
            <a:ext cx="2232216" cy="3509065"/>
            <a:chOff x="1838325" y="1189775"/>
            <a:chExt cx="2064000" cy="3217850"/>
          </a:xfrm>
        </p:grpSpPr>
        <p:sp>
          <p:nvSpPr>
            <p:cNvPr id="139" name="Google Shape;139;p24"/>
            <p:cNvSpPr/>
            <p:nvPr/>
          </p:nvSpPr>
          <p:spPr>
            <a:xfrm>
              <a:off x="1838325" y="1189775"/>
              <a:ext cx="2064000" cy="669000"/>
            </a:xfrm>
            <a:prstGeom prst="chevron">
              <a:avLst>
                <a:gd fmla="val 50000" name="adj"/>
              </a:avLst>
            </a:prstGeom>
            <a:solidFill>
              <a:srgbClr val="A72A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rgbClr val="FFFFFF"/>
                  </a:solidFill>
                  <a:latin typeface="Roboto"/>
                  <a:ea typeface="Roboto"/>
                  <a:cs typeface="Roboto"/>
                  <a:sym typeface="Roboto"/>
                </a:rPr>
                <a:t>Queue Copies</a:t>
              </a:r>
              <a:endParaRPr sz="1500">
                <a:solidFill>
                  <a:srgbClr val="FFFFFF"/>
                </a:solidFill>
                <a:latin typeface="Roboto"/>
                <a:ea typeface="Roboto"/>
                <a:cs typeface="Roboto"/>
                <a:sym typeface="Roboto"/>
              </a:endParaRPr>
            </a:p>
          </p:txBody>
        </p:sp>
        <p:sp>
          <p:nvSpPr>
            <p:cNvPr id="140" name="Google Shape;140;p24"/>
            <p:cNvSpPr txBox="1"/>
            <p:nvPr/>
          </p:nvSpPr>
          <p:spPr>
            <a:xfrm>
              <a:off x="20172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latin typeface="Roboto"/>
                  <a:ea typeface="Roboto"/>
                  <a:cs typeface="Roboto"/>
                  <a:sym typeface="Roboto"/>
                </a:rPr>
                <a:t>Maintain a queue of copies of the dune - FIFO.</a:t>
              </a:r>
              <a:endParaRPr sz="1100">
                <a:latin typeface="Roboto"/>
                <a:ea typeface="Roboto"/>
                <a:cs typeface="Roboto"/>
                <a:sym typeface="Roboto"/>
              </a:endParaRPr>
            </a:p>
            <a:p>
              <a:pPr indent="0" lvl="0" marL="0" rtl="0" algn="l">
                <a:lnSpc>
                  <a:spcPct val="115000"/>
                </a:lnSpc>
                <a:spcBef>
                  <a:spcPts val="0"/>
                </a:spcBef>
                <a:spcAft>
                  <a:spcPts val="0"/>
                </a:spcAft>
                <a:buNone/>
              </a:pPr>
              <a:r>
                <a:rPr lang="en-GB" sz="1100">
                  <a:latin typeface="Roboto"/>
                  <a:ea typeface="Roboto"/>
                  <a:cs typeface="Roboto"/>
                  <a:sym typeface="Roboto"/>
                </a:rPr>
                <a:t>(Length decided by user)</a:t>
              </a:r>
              <a:endParaRPr sz="1100">
                <a:latin typeface="Roboto"/>
                <a:ea typeface="Roboto"/>
                <a:cs typeface="Roboto"/>
                <a:sym typeface="Roboto"/>
              </a:endParaRPr>
            </a:p>
          </p:txBody>
        </p:sp>
      </p:grpSp>
      <p:grpSp>
        <p:nvGrpSpPr>
          <p:cNvPr id="141" name="Google Shape;141;p24"/>
          <p:cNvGrpSpPr/>
          <p:nvPr/>
        </p:nvGrpSpPr>
        <p:grpSpPr>
          <a:xfrm>
            <a:off x="4226465" y="1431738"/>
            <a:ext cx="2232216" cy="3509065"/>
            <a:chOff x="3516750" y="1189775"/>
            <a:chExt cx="2064000" cy="3217850"/>
          </a:xfrm>
        </p:grpSpPr>
        <p:sp>
          <p:nvSpPr>
            <p:cNvPr id="142" name="Google Shape;142;p24"/>
            <p:cNvSpPr/>
            <p:nvPr/>
          </p:nvSpPr>
          <p:spPr>
            <a:xfrm>
              <a:off x="3516750" y="1189775"/>
              <a:ext cx="20640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rgbClr val="FFFFFF"/>
                  </a:solidFill>
                  <a:latin typeface="Roboto"/>
                  <a:ea typeface="Roboto"/>
                  <a:cs typeface="Roboto"/>
                  <a:sym typeface="Roboto"/>
                </a:rPr>
                <a:t>Fetch History</a:t>
              </a:r>
              <a:endParaRPr sz="1500">
                <a:solidFill>
                  <a:srgbClr val="FFFFFF"/>
                </a:solidFill>
                <a:latin typeface="Roboto"/>
                <a:ea typeface="Roboto"/>
                <a:cs typeface="Roboto"/>
                <a:sym typeface="Roboto"/>
              </a:endParaRPr>
            </a:p>
          </p:txBody>
        </p:sp>
        <p:sp>
          <p:nvSpPr>
            <p:cNvPr id="143" name="Google Shape;143;p24"/>
            <p:cNvSpPr txBox="1"/>
            <p:nvPr/>
          </p:nvSpPr>
          <p:spPr>
            <a:xfrm>
              <a:off x="37394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latin typeface="Roboto"/>
                  <a:ea typeface="Roboto"/>
                  <a:cs typeface="Roboto"/>
                  <a:sym typeface="Roboto"/>
                </a:rPr>
                <a:t>User specified simulation end.</a:t>
              </a:r>
              <a:endParaRPr sz="1100">
                <a:latin typeface="Roboto"/>
                <a:ea typeface="Roboto"/>
                <a:cs typeface="Roboto"/>
                <a:sym typeface="Roboto"/>
              </a:endParaRPr>
            </a:p>
            <a:p>
              <a:pPr indent="0" lvl="0" marL="0" rtl="0" algn="l">
                <a:lnSpc>
                  <a:spcPct val="115000"/>
                </a:lnSpc>
                <a:spcBef>
                  <a:spcPts val="0"/>
                </a:spcBef>
                <a:spcAft>
                  <a:spcPts val="0"/>
                </a:spcAft>
                <a:buNone/>
              </a:pPr>
              <a:r>
                <a:rPr lang="en-GB" sz="1100">
                  <a:latin typeface="Roboto"/>
                  <a:ea typeface="Roboto"/>
                  <a:cs typeface="Roboto"/>
                  <a:sym typeface="Roboto"/>
                </a:rPr>
                <a:t>Fetch oldest copy from queue.</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p:txBody>
        </p:sp>
      </p:grpSp>
      <p:grpSp>
        <p:nvGrpSpPr>
          <p:cNvPr id="144" name="Google Shape;144;p24"/>
          <p:cNvGrpSpPr/>
          <p:nvPr/>
        </p:nvGrpSpPr>
        <p:grpSpPr>
          <a:xfrm>
            <a:off x="6041871" y="1431738"/>
            <a:ext cx="2232216" cy="3509065"/>
            <a:chOff x="5195350" y="1189775"/>
            <a:chExt cx="2064000" cy="3217850"/>
          </a:xfrm>
        </p:grpSpPr>
        <p:sp>
          <p:nvSpPr>
            <p:cNvPr id="145" name="Google Shape;145;p24"/>
            <p:cNvSpPr/>
            <p:nvPr/>
          </p:nvSpPr>
          <p:spPr>
            <a:xfrm>
              <a:off x="5195350" y="1189775"/>
              <a:ext cx="2064000" cy="669000"/>
            </a:xfrm>
            <a:prstGeom prst="chevron">
              <a:avLst>
                <a:gd fmla="val 50000" name="adj"/>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rgbClr val="FFFFFF"/>
                  </a:solidFill>
                  <a:latin typeface="Roboto"/>
                  <a:ea typeface="Roboto"/>
                  <a:cs typeface="Roboto"/>
                  <a:sym typeface="Roboto"/>
                </a:rPr>
                <a:t>Retrace</a:t>
              </a:r>
              <a:endParaRPr sz="1500">
                <a:solidFill>
                  <a:srgbClr val="FFFFFF"/>
                </a:solidFill>
                <a:latin typeface="Roboto"/>
                <a:ea typeface="Roboto"/>
                <a:cs typeface="Roboto"/>
                <a:sym typeface="Roboto"/>
              </a:endParaRPr>
            </a:p>
          </p:txBody>
        </p:sp>
        <p:sp>
          <p:nvSpPr>
            <p:cNvPr id="146" name="Google Shape;146;p24"/>
            <p:cNvSpPr txBox="1"/>
            <p:nvPr/>
          </p:nvSpPr>
          <p:spPr>
            <a:xfrm>
              <a:off x="54616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latin typeface="Roboto"/>
                  <a:ea typeface="Roboto"/>
                  <a:cs typeface="Roboto"/>
                  <a:sym typeface="Roboto"/>
                </a:rPr>
                <a:t>Copy of dune with </a:t>
              </a:r>
              <a:endParaRPr sz="1100">
                <a:latin typeface="Roboto"/>
                <a:ea typeface="Roboto"/>
                <a:cs typeface="Roboto"/>
                <a:sym typeface="Roboto"/>
              </a:endParaRPr>
            </a:p>
            <a:p>
              <a:pPr indent="0" lvl="0" marL="0" rtl="0" algn="l">
                <a:lnSpc>
                  <a:spcPct val="115000"/>
                </a:lnSpc>
                <a:spcBef>
                  <a:spcPts val="0"/>
                </a:spcBef>
                <a:spcAft>
                  <a:spcPts val="0"/>
                </a:spcAft>
                <a:buNone/>
              </a:pPr>
              <a:r>
                <a:rPr lang="en-GB" sz="1100">
                  <a:solidFill>
                    <a:schemeClr val="dk2"/>
                  </a:solidFill>
                </a:rPr>
                <a:t>Subdividing factor&gt;1</a:t>
              </a:r>
              <a:endParaRPr sz="11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rPr lang="en-GB" sz="1100">
                  <a:solidFill>
                    <a:schemeClr val="dk2"/>
                  </a:solidFill>
                  <a:latin typeface="Roboto"/>
                  <a:ea typeface="Roboto"/>
                  <a:cs typeface="Roboto"/>
                  <a:sym typeface="Roboto"/>
                </a:rPr>
                <a:t>and</a:t>
              </a:r>
              <a:endParaRPr sz="11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rPr lang="en-GB" sz="1100">
                  <a:latin typeface="Roboto"/>
                  <a:ea typeface="Roboto"/>
                  <a:cs typeface="Roboto"/>
                  <a:sym typeface="Roboto"/>
                </a:rPr>
                <a:t>Rerun last few steps.</a:t>
              </a:r>
              <a:endParaRPr sz="1100">
                <a:latin typeface="Roboto"/>
                <a:ea typeface="Roboto"/>
                <a:cs typeface="Roboto"/>
                <a:sym typeface="Robo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Coloring Mechanism</a:t>
            </a:r>
            <a:endParaRPr/>
          </a:p>
        </p:txBody>
      </p:sp>
      <p:sp>
        <p:nvSpPr>
          <p:cNvPr id="152" name="Google Shape;152;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3" name="Google Shape;153;p25"/>
          <p:cNvPicPr preferRelativeResize="0"/>
          <p:nvPr/>
        </p:nvPicPr>
        <p:blipFill>
          <a:blip r:embed="rId3">
            <a:alphaModFix/>
          </a:blip>
          <a:stretch>
            <a:fillRect/>
          </a:stretch>
        </p:blipFill>
        <p:spPr>
          <a:xfrm>
            <a:off x="1237751" y="1122350"/>
            <a:ext cx="6668477" cy="3476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Quad tree(s)</a:t>
            </a:r>
            <a:endParaRPr/>
          </a:p>
        </p:txBody>
      </p:sp>
      <p:sp>
        <p:nvSpPr>
          <p:cNvPr id="159" name="Google Shape;159;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1600"/>
              </a:spcBef>
              <a:spcAft>
                <a:spcPts val="1600"/>
              </a:spcAft>
              <a:buNone/>
            </a:pPr>
            <a:r>
              <a:t/>
            </a:r>
            <a:endParaRPr/>
          </a:p>
        </p:txBody>
      </p:sp>
      <p:graphicFrame>
        <p:nvGraphicFramePr>
          <p:cNvPr id="160" name="Google Shape;160;p26"/>
          <p:cNvGraphicFramePr/>
          <p:nvPr/>
        </p:nvGraphicFramePr>
        <p:xfrm>
          <a:off x="952500" y="1234113"/>
          <a:ext cx="3000000" cy="3000000"/>
        </p:xfrm>
        <a:graphic>
          <a:graphicData uri="http://schemas.openxmlformats.org/drawingml/2006/table">
            <a:tbl>
              <a:tblPr>
                <a:noFill/>
                <a:tableStyleId>{8410E54E-6A99-4FA2-884F-6FD105877A40}</a:tableStyleId>
              </a:tblPr>
              <a:tblGrid>
                <a:gridCol w="3619500"/>
                <a:gridCol w="3619500"/>
              </a:tblGrid>
              <a:tr h="432325">
                <a:tc>
                  <a:txBody>
                    <a:bodyPr/>
                    <a:lstStyle/>
                    <a:p>
                      <a:pPr indent="0" lvl="0" marL="0" rtl="0" algn="ctr">
                        <a:spcBef>
                          <a:spcPts val="0"/>
                        </a:spcBef>
                        <a:spcAft>
                          <a:spcPts val="0"/>
                        </a:spcAft>
                        <a:buNone/>
                      </a:pPr>
                      <a:r>
                        <a:rPr b="1" lang="en-GB" sz="1500"/>
                        <a:t>Features</a:t>
                      </a:r>
                      <a:endParaRPr b="1" sz="1500"/>
                    </a:p>
                  </a:txBody>
                  <a:tcPr marT="91425" marB="91425" marR="91425" marL="91425"/>
                </a:tc>
                <a:tc>
                  <a:txBody>
                    <a:bodyPr/>
                    <a:lstStyle/>
                    <a:p>
                      <a:pPr indent="0" lvl="0" marL="0" rtl="0" algn="ctr">
                        <a:spcBef>
                          <a:spcPts val="0"/>
                        </a:spcBef>
                        <a:spcAft>
                          <a:spcPts val="0"/>
                        </a:spcAft>
                        <a:buNone/>
                      </a:pPr>
                      <a:r>
                        <a:rPr b="1" lang="en-GB" sz="1500"/>
                        <a:t>Changes</a:t>
                      </a:r>
                      <a:endParaRPr b="1" sz="1500"/>
                    </a:p>
                  </a:txBody>
                  <a:tcPr marT="91425" marB="91425" marR="91425" marL="91425"/>
                </a:tc>
              </a:tr>
              <a:tr h="2820800">
                <a:tc>
                  <a:txBody>
                    <a:bodyPr/>
                    <a:lstStyle/>
                    <a:p>
                      <a:pPr indent="-336550" lvl="0" marL="457200" rtl="0" algn="l">
                        <a:lnSpc>
                          <a:spcPct val="115000"/>
                        </a:lnSpc>
                        <a:spcBef>
                          <a:spcPts val="0"/>
                        </a:spcBef>
                        <a:spcAft>
                          <a:spcPts val="0"/>
                        </a:spcAft>
                        <a:buClr>
                          <a:srgbClr val="000000"/>
                        </a:buClr>
                        <a:buSzPts val="1700"/>
                        <a:buFont typeface="Source Sans Pro"/>
                        <a:buChar char="●"/>
                      </a:pPr>
                      <a:r>
                        <a:rPr lang="en-GB" sz="1700">
                          <a:latin typeface="Source Sans Pro"/>
                          <a:ea typeface="Source Sans Pro"/>
                          <a:cs typeface="Source Sans Pro"/>
                          <a:sym typeface="Source Sans Pro"/>
                        </a:rPr>
                        <a:t>Queries for fetching:</a:t>
                      </a:r>
                      <a:endParaRPr sz="1700">
                        <a:latin typeface="Source Sans Pro"/>
                        <a:ea typeface="Source Sans Pro"/>
                        <a:cs typeface="Source Sans Pro"/>
                        <a:sym typeface="Source Sans Pro"/>
                      </a:endParaRPr>
                    </a:p>
                    <a:p>
                      <a:pPr indent="-311150" lvl="1" marL="914400" rtl="0" algn="l">
                        <a:lnSpc>
                          <a:spcPct val="115000"/>
                        </a:lnSpc>
                        <a:spcBef>
                          <a:spcPts val="0"/>
                        </a:spcBef>
                        <a:spcAft>
                          <a:spcPts val="0"/>
                        </a:spcAft>
                        <a:buClr>
                          <a:srgbClr val="000000"/>
                        </a:buClr>
                        <a:buSzPts val="1300"/>
                        <a:buFont typeface="Source Sans Pro"/>
                        <a:buChar char="○"/>
                      </a:pPr>
                      <a:r>
                        <a:rPr lang="en-GB" sz="1300">
                          <a:latin typeface="Source Sans Pro"/>
                          <a:ea typeface="Source Sans Pro"/>
                          <a:cs typeface="Source Sans Pro"/>
                          <a:sym typeface="Source Sans Pro"/>
                        </a:rPr>
                        <a:t>Leaves</a:t>
                      </a:r>
                      <a:endParaRPr sz="1300">
                        <a:latin typeface="Source Sans Pro"/>
                        <a:ea typeface="Source Sans Pro"/>
                        <a:cs typeface="Source Sans Pro"/>
                        <a:sym typeface="Source Sans Pro"/>
                      </a:endParaRPr>
                    </a:p>
                    <a:p>
                      <a:pPr indent="-311150" lvl="1" marL="914400" rtl="0" algn="l">
                        <a:lnSpc>
                          <a:spcPct val="115000"/>
                        </a:lnSpc>
                        <a:spcBef>
                          <a:spcPts val="0"/>
                        </a:spcBef>
                        <a:spcAft>
                          <a:spcPts val="0"/>
                        </a:spcAft>
                        <a:buClr>
                          <a:srgbClr val="000000"/>
                        </a:buClr>
                        <a:buSzPts val="1300"/>
                        <a:buFont typeface="Source Sans Pro"/>
                        <a:buChar char="○"/>
                      </a:pPr>
                      <a:r>
                        <a:rPr lang="en-GB" sz="1300">
                          <a:latin typeface="Source Sans Pro"/>
                          <a:ea typeface="Source Sans Pro"/>
                          <a:cs typeface="Source Sans Pro"/>
                          <a:sym typeface="Source Sans Pro"/>
                        </a:rPr>
                        <a:t>Neighbours</a:t>
                      </a:r>
                      <a:endParaRPr sz="1300">
                        <a:latin typeface="Source Sans Pro"/>
                        <a:ea typeface="Source Sans Pro"/>
                        <a:cs typeface="Source Sans Pro"/>
                        <a:sym typeface="Source Sans Pro"/>
                      </a:endParaRPr>
                    </a:p>
                    <a:p>
                      <a:pPr indent="-311150" lvl="1" marL="914400" rtl="0" algn="l">
                        <a:lnSpc>
                          <a:spcPct val="115000"/>
                        </a:lnSpc>
                        <a:spcBef>
                          <a:spcPts val="0"/>
                        </a:spcBef>
                        <a:spcAft>
                          <a:spcPts val="0"/>
                        </a:spcAft>
                        <a:buClr>
                          <a:srgbClr val="000000"/>
                        </a:buClr>
                        <a:buSzPts val="1300"/>
                        <a:buFont typeface="Source Sans Pro"/>
                        <a:buChar char="○"/>
                      </a:pPr>
                      <a:r>
                        <a:rPr lang="en-GB" sz="1300">
                          <a:latin typeface="Source Sans Pro"/>
                          <a:ea typeface="Source Sans Pro"/>
                          <a:cs typeface="Source Sans Pro"/>
                          <a:sym typeface="Source Sans Pro"/>
                        </a:rPr>
                        <a:t>Bounds</a:t>
                      </a:r>
                      <a:endParaRPr sz="1300">
                        <a:latin typeface="Source Sans Pro"/>
                        <a:ea typeface="Source Sans Pro"/>
                        <a:cs typeface="Source Sans Pro"/>
                        <a:sym typeface="Source Sans Pro"/>
                      </a:endParaRPr>
                    </a:p>
                    <a:p>
                      <a:pPr indent="-311150" lvl="1" marL="914400" rtl="0" algn="l">
                        <a:lnSpc>
                          <a:spcPct val="115000"/>
                        </a:lnSpc>
                        <a:spcBef>
                          <a:spcPts val="0"/>
                        </a:spcBef>
                        <a:spcAft>
                          <a:spcPts val="0"/>
                        </a:spcAft>
                        <a:buClr>
                          <a:srgbClr val="000000"/>
                        </a:buClr>
                        <a:buSzPts val="1300"/>
                        <a:buFont typeface="Source Sans Pro"/>
                        <a:buChar char="○"/>
                      </a:pPr>
                      <a:r>
                        <a:rPr lang="en-GB" sz="1300">
                          <a:latin typeface="Source Sans Pro"/>
                          <a:ea typeface="Source Sans Pro"/>
                          <a:cs typeface="Source Sans Pro"/>
                          <a:sym typeface="Source Sans Pro"/>
                        </a:rPr>
                        <a:t>CellData corresponding to point</a:t>
                      </a:r>
                      <a:endParaRPr sz="1300">
                        <a:latin typeface="Source Sans Pro"/>
                        <a:ea typeface="Source Sans Pro"/>
                        <a:cs typeface="Source Sans Pro"/>
                        <a:sym typeface="Source Sans Pro"/>
                      </a:endParaRPr>
                    </a:p>
                    <a:p>
                      <a:pPr indent="-336550" lvl="0" marL="457200" rtl="0" algn="l">
                        <a:lnSpc>
                          <a:spcPct val="115000"/>
                        </a:lnSpc>
                        <a:spcBef>
                          <a:spcPts val="0"/>
                        </a:spcBef>
                        <a:spcAft>
                          <a:spcPts val="0"/>
                        </a:spcAft>
                        <a:buClr>
                          <a:srgbClr val="000000"/>
                        </a:buClr>
                        <a:buSzPts val="1700"/>
                        <a:buFont typeface="Source Sans Pro"/>
                        <a:buChar char="●"/>
                      </a:pPr>
                      <a:r>
                        <a:rPr lang="en-GB" sz="1700">
                          <a:latin typeface="Source Sans Pro"/>
                          <a:ea typeface="Source Sans Pro"/>
                          <a:cs typeface="Source Sans Pro"/>
                          <a:sym typeface="Source Sans Pro"/>
                        </a:rPr>
                        <a:t>Separate CellData object - only for a leaf</a:t>
                      </a:r>
                      <a:endParaRPr sz="1700">
                        <a:latin typeface="Source Sans Pro"/>
                        <a:ea typeface="Source Sans Pro"/>
                        <a:cs typeface="Source Sans Pro"/>
                        <a:sym typeface="Source Sans Pro"/>
                      </a:endParaRPr>
                    </a:p>
                    <a:p>
                      <a:pPr indent="-336550" lvl="0" marL="457200" rtl="0" algn="l">
                        <a:lnSpc>
                          <a:spcPct val="115000"/>
                        </a:lnSpc>
                        <a:spcBef>
                          <a:spcPts val="0"/>
                        </a:spcBef>
                        <a:spcAft>
                          <a:spcPts val="0"/>
                        </a:spcAft>
                        <a:buClr>
                          <a:srgbClr val="000000"/>
                        </a:buClr>
                        <a:buSzPts val="1700"/>
                        <a:buFont typeface="Source Sans Pro"/>
                        <a:buChar char="●"/>
                      </a:pPr>
                      <a:r>
                        <a:rPr lang="en-GB" sz="1700">
                          <a:latin typeface="Source Sans Pro"/>
                          <a:ea typeface="Source Sans Pro"/>
                          <a:cs typeface="Source Sans Pro"/>
                          <a:sym typeface="Source Sans Pro"/>
                        </a:rPr>
                        <a:t>roots[nx][ny] for random access</a:t>
                      </a:r>
                      <a:endParaRPr sz="1700">
                        <a:latin typeface="Source Sans Pro"/>
                        <a:ea typeface="Source Sans Pro"/>
                        <a:cs typeface="Source Sans Pro"/>
                        <a:sym typeface="Source Sans Pro"/>
                      </a:endParaRPr>
                    </a:p>
                  </a:txBody>
                  <a:tcPr marT="91425" marB="91425" marR="91425" marL="91425"/>
                </a:tc>
                <a:tc>
                  <a:txBody>
                    <a:bodyPr/>
                    <a:lstStyle/>
                    <a:p>
                      <a:pPr indent="-336550" lvl="0" marL="457200" rtl="0" algn="l">
                        <a:lnSpc>
                          <a:spcPct val="115000"/>
                        </a:lnSpc>
                        <a:spcBef>
                          <a:spcPts val="0"/>
                        </a:spcBef>
                        <a:spcAft>
                          <a:spcPts val="0"/>
                        </a:spcAft>
                        <a:buClr>
                          <a:srgbClr val="000000"/>
                        </a:buClr>
                        <a:buSzPts val="1700"/>
                        <a:buFont typeface="Source Sans Pro"/>
                        <a:buChar char="●"/>
                      </a:pPr>
                      <a:r>
                        <a:rPr lang="en-GB" sz="1700">
                          <a:latin typeface="Source Sans Pro"/>
                          <a:ea typeface="Source Sans Pro"/>
                          <a:cs typeface="Source Sans Pro"/>
                          <a:sym typeface="Source Sans Pro"/>
                        </a:rPr>
                        <a:t>Gradient Computation</a:t>
                      </a:r>
                      <a:endParaRPr sz="1700">
                        <a:latin typeface="Source Sans Pro"/>
                        <a:ea typeface="Source Sans Pro"/>
                        <a:cs typeface="Source Sans Pro"/>
                        <a:sym typeface="Source Sans Pro"/>
                      </a:endParaRPr>
                    </a:p>
                    <a:p>
                      <a:pPr indent="-336550" lvl="0" marL="457200" rtl="0" algn="l">
                        <a:lnSpc>
                          <a:spcPct val="115000"/>
                        </a:lnSpc>
                        <a:spcBef>
                          <a:spcPts val="0"/>
                        </a:spcBef>
                        <a:spcAft>
                          <a:spcPts val="0"/>
                        </a:spcAft>
                        <a:buClr>
                          <a:srgbClr val="000000"/>
                        </a:buClr>
                        <a:buSzPts val="1700"/>
                        <a:buFont typeface="Source Sans Pro"/>
                        <a:buChar char="●"/>
                      </a:pPr>
                      <a:r>
                        <a:rPr lang="en-GB" sz="1700">
                          <a:latin typeface="Source Sans Pro"/>
                          <a:ea typeface="Source Sans Pro"/>
                          <a:cs typeface="Source Sans Pro"/>
                          <a:sym typeface="Source Sans Pro"/>
                        </a:rPr>
                        <a:t>Mesh Generation</a:t>
                      </a:r>
                      <a:endParaRPr sz="1700">
                        <a:latin typeface="Source Sans Pro"/>
                        <a:ea typeface="Source Sans Pro"/>
                        <a:cs typeface="Source Sans Pro"/>
                        <a:sym typeface="Source Sans Pro"/>
                      </a:endParaRPr>
                    </a:p>
                    <a:p>
                      <a:pPr indent="-336550" lvl="0" marL="457200" rtl="0" algn="l">
                        <a:lnSpc>
                          <a:spcPct val="115000"/>
                        </a:lnSpc>
                        <a:spcBef>
                          <a:spcPts val="0"/>
                        </a:spcBef>
                        <a:spcAft>
                          <a:spcPts val="0"/>
                        </a:spcAft>
                        <a:buClr>
                          <a:srgbClr val="000000"/>
                        </a:buClr>
                        <a:buSzPts val="1700"/>
                        <a:buFont typeface="Source Sans Pro"/>
                        <a:buChar char="●"/>
                      </a:pPr>
                      <a:r>
                        <a:rPr lang="en-GB" sz="1700">
                          <a:latin typeface="Source Sans Pro"/>
                          <a:ea typeface="Source Sans Pro"/>
                          <a:cs typeface="Source Sans Pro"/>
                          <a:sym typeface="Source Sans Pro"/>
                        </a:rPr>
                        <a:t>Saltation, Reptation, Avalanching, abrasion</a:t>
                      </a:r>
                      <a:endParaRPr sz="1700">
                        <a:latin typeface="Source Sans Pro"/>
                        <a:ea typeface="Source Sans Pro"/>
                        <a:cs typeface="Source Sans Pro"/>
                        <a:sym typeface="Source Sans Pro"/>
                      </a:endParaRPr>
                    </a:p>
                    <a:p>
                      <a:pPr indent="-336550" lvl="0" marL="457200" rtl="0" algn="l">
                        <a:lnSpc>
                          <a:spcPct val="115000"/>
                        </a:lnSpc>
                        <a:spcBef>
                          <a:spcPts val="0"/>
                        </a:spcBef>
                        <a:spcAft>
                          <a:spcPts val="0"/>
                        </a:spcAft>
                        <a:buClr>
                          <a:srgbClr val="000000"/>
                        </a:buClr>
                        <a:buSzPts val="1700"/>
                        <a:buFont typeface="Source Sans Pro"/>
                        <a:buChar char="●"/>
                      </a:pPr>
                      <a:r>
                        <a:rPr lang="en-GB" sz="1700">
                          <a:latin typeface="Source Sans Pro"/>
                          <a:ea typeface="Source Sans Pro"/>
                          <a:cs typeface="Source Sans Pro"/>
                          <a:sym typeface="Source Sans Pro"/>
                        </a:rPr>
                        <a:t>Every other function accessing the grid.</a:t>
                      </a:r>
                      <a:endParaRPr sz="1700">
                        <a:latin typeface="Source Sans Pro"/>
                        <a:ea typeface="Source Sans Pro"/>
                        <a:cs typeface="Source Sans Pro"/>
                        <a:sym typeface="Source Sans Pro"/>
                      </a:endParaRPr>
                    </a:p>
                    <a:p>
                      <a:pPr indent="0" lvl="0" marL="457200" rtl="0" algn="l">
                        <a:lnSpc>
                          <a:spcPct val="115000"/>
                        </a:lnSpc>
                        <a:spcBef>
                          <a:spcPts val="1600"/>
                        </a:spcBef>
                        <a:spcAft>
                          <a:spcPts val="1600"/>
                        </a:spcAft>
                        <a:buNone/>
                      </a:pPr>
                      <a:r>
                        <a:rPr lang="en-GB" sz="1700">
                          <a:latin typeface="Source Sans Pro"/>
                          <a:ea typeface="Source Sans Pro"/>
                          <a:cs typeface="Source Sans Pro"/>
                          <a:sym typeface="Source Sans Pro"/>
                        </a:rPr>
                        <a:t>(Most of the simulation!)</a:t>
                      </a:r>
                      <a:endParaRPr sz="1700">
                        <a:latin typeface="Source Sans Pro"/>
                        <a:ea typeface="Source Sans Pro"/>
                        <a:cs typeface="Source Sans Pro"/>
                        <a:sym typeface="Source Sans Pro"/>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Gradients</a:t>
            </a:r>
            <a:endParaRPr/>
          </a:p>
        </p:txBody>
      </p:sp>
      <p:sp>
        <p:nvSpPr>
          <p:cNvPr id="166" name="Google Shape;166;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7" name="Google Shape;167;p27"/>
          <p:cNvPicPr preferRelativeResize="0"/>
          <p:nvPr/>
        </p:nvPicPr>
        <p:blipFill>
          <a:blip r:embed="rId3">
            <a:alphaModFix/>
          </a:blip>
          <a:stretch>
            <a:fillRect/>
          </a:stretch>
        </p:blipFill>
        <p:spPr>
          <a:xfrm>
            <a:off x="2524750" y="1991637"/>
            <a:ext cx="6057249" cy="2477325"/>
          </a:xfrm>
          <a:prstGeom prst="rect">
            <a:avLst/>
          </a:prstGeom>
          <a:noFill/>
          <a:ln>
            <a:noFill/>
          </a:ln>
          <a:effectLst>
            <a:outerShdw blurRad="57150" rotWithShape="0" algn="bl" dir="5400000" dist="19050">
              <a:srgbClr val="000000">
                <a:alpha val="50000"/>
              </a:srgbClr>
            </a:outerShdw>
          </a:effectLst>
        </p:spPr>
      </p:pic>
      <p:pic>
        <p:nvPicPr>
          <p:cNvPr id="168" name="Google Shape;168;p27"/>
          <p:cNvPicPr preferRelativeResize="0"/>
          <p:nvPr/>
        </p:nvPicPr>
        <p:blipFill>
          <a:blip r:embed="rId4">
            <a:alphaModFix/>
          </a:blip>
          <a:stretch>
            <a:fillRect/>
          </a:stretch>
        </p:blipFill>
        <p:spPr>
          <a:xfrm>
            <a:off x="311700" y="1152474"/>
            <a:ext cx="1715850" cy="1710925"/>
          </a:xfrm>
          <a:prstGeom prst="rect">
            <a:avLst/>
          </a:prstGeom>
          <a:noFill/>
          <a:ln>
            <a:noFill/>
          </a:ln>
        </p:spPr>
      </p:pic>
      <p:pic>
        <p:nvPicPr>
          <p:cNvPr id="169" name="Google Shape;169;p27"/>
          <p:cNvPicPr preferRelativeResize="0"/>
          <p:nvPr/>
        </p:nvPicPr>
        <p:blipFill>
          <a:blip r:embed="rId5">
            <a:alphaModFix/>
          </a:blip>
          <a:stretch>
            <a:fillRect/>
          </a:stretch>
        </p:blipFill>
        <p:spPr>
          <a:xfrm>
            <a:off x="329275" y="2947450"/>
            <a:ext cx="1680701" cy="1690475"/>
          </a:xfrm>
          <a:prstGeom prst="rect">
            <a:avLst/>
          </a:prstGeom>
          <a:noFill/>
          <a:ln>
            <a:noFill/>
          </a:ln>
        </p:spPr>
      </p:pic>
      <p:pic>
        <p:nvPicPr>
          <p:cNvPr id="170" name="Google Shape;170;p27"/>
          <p:cNvPicPr preferRelativeResize="0"/>
          <p:nvPr/>
        </p:nvPicPr>
        <p:blipFill>
          <a:blip r:embed="rId6">
            <a:alphaModFix/>
          </a:blip>
          <a:stretch>
            <a:fillRect/>
          </a:stretch>
        </p:blipFill>
        <p:spPr>
          <a:xfrm>
            <a:off x="3819275" y="1219374"/>
            <a:ext cx="2985022" cy="623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Mesh Generation</a:t>
            </a:r>
            <a:endParaRPr/>
          </a:p>
        </p:txBody>
      </p:sp>
      <p:pic>
        <p:nvPicPr>
          <p:cNvPr id="176" name="Google Shape;176;p28"/>
          <p:cNvPicPr preferRelativeResize="0"/>
          <p:nvPr/>
        </p:nvPicPr>
        <p:blipFill>
          <a:blip r:embed="rId3">
            <a:alphaModFix/>
          </a:blip>
          <a:stretch>
            <a:fillRect/>
          </a:stretch>
        </p:blipFill>
        <p:spPr>
          <a:xfrm>
            <a:off x="4524425" y="2382663"/>
            <a:ext cx="3821137" cy="1867100"/>
          </a:xfrm>
          <a:prstGeom prst="rect">
            <a:avLst/>
          </a:prstGeom>
          <a:noFill/>
          <a:ln>
            <a:noFill/>
          </a:ln>
        </p:spPr>
      </p:pic>
      <p:pic>
        <p:nvPicPr>
          <p:cNvPr id="177" name="Google Shape;177;p28"/>
          <p:cNvPicPr preferRelativeResize="0"/>
          <p:nvPr/>
        </p:nvPicPr>
        <p:blipFill>
          <a:blip r:embed="rId4">
            <a:alphaModFix/>
          </a:blip>
          <a:stretch>
            <a:fillRect/>
          </a:stretch>
        </p:blipFill>
        <p:spPr>
          <a:xfrm>
            <a:off x="5015788" y="4362200"/>
            <a:ext cx="2838400" cy="206675"/>
          </a:xfrm>
          <a:prstGeom prst="rect">
            <a:avLst/>
          </a:prstGeom>
          <a:noFill/>
          <a:ln>
            <a:noFill/>
          </a:ln>
        </p:spPr>
      </p:pic>
      <p:pic>
        <p:nvPicPr>
          <p:cNvPr id="178" name="Google Shape;178;p28"/>
          <p:cNvPicPr preferRelativeResize="0"/>
          <p:nvPr/>
        </p:nvPicPr>
        <p:blipFill>
          <a:blip r:embed="rId5">
            <a:alphaModFix/>
          </a:blip>
          <a:stretch>
            <a:fillRect/>
          </a:stretch>
        </p:blipFill>
        <p:spPr>
          <a:xfrm>
            <a:off x="3713820" y="1188626"/>
            <a:ext cx="1786830" cy="951124"/>
          </a:xfrm>
          <a:prstGeom prst="rect">
            <a:avLst/>
          </a:prstGeom>
          <a:noFill/>
          <a:ln>
            <a:noFill/>
          </a:ln>
        </p:spPr>
      </p:pic>
      <p:pic>
        <p:nvPicPr>
          <p:cNvPr id="179" name="Google Shape;179;p28"/>
          <p:cNvPicPr preferRelativeResize="0"/>
          <p:nvPr/>
        </p:nvPicPr>
        <p:blipFill>
          <a:blip r:embed="rId6">
            <a:alphaModFix/>
          </a:blip>
          <a:stretch>
            <a:fillRect/>
          </a:stretch>
        </p:blipFill>
        <p:spPr>
          <a:xfrm>
            <a:off x="1176375" y="1188625"/>
            <a:ext cx="1786829" cy="951123"/>
          </a:xfrm>
          <a:prstGeom prst="rect">
            <a:avLst/>
          </a:prstGeom>
          <a:noFill/>
          <a:ln>
            <a:noFill/>
          </a:ln>
        </p:spPr>
      </p:pic>
      <p:pic>
        <p:nvPicPr>
          <p:cNvPr id="180" name="Google Shape;180;p28"/>
          <p:cNvPicPr preferRelativeResize="0"/>
          <p:nvPr/>
        </p:nvPicPr>
        <p:blipFill>
          <a:blip r:embed="rId7">
            <a:alphaModFix/>
          </a:blip>
          <a:stretch>
            <a:fillRect/>
          </a:stretch>
        </p:blipFill>
        <p:spPr>
          <a:xfrm>
            <a:off x="1328775" y="2557425"/>
            <a:ext cx="2313575" cy="1391750"/>
          </a:xfrm>
          <a:prstGeom prst="rect">
            <a:avLst/>
          </a:prstGeom>
          <a:noFill/>
          <a:ln>
            <a:noFill/>
          </a:ln>
        </p:spPr>
      </p:pic>
      <p:cxnSp>
        <p:nvCxnSpPr>
          <p:cNvPr id="181" name="Google Shape;181;p28"/>
          <p:cNvCxnSpPr/>
          <p:nvPr/>
        </p:nvCxnSpPr>
        <p:spPr>
          <a:xfrm>
            <a:off x="3152610" y="1662253"/>
            <a:ext cx="387900" cy="8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Query Callback for NU Mesh</a:t>
            </a:r>
            <a:endParaRPr/>
          </a:p>
        </p:txBody>
      </p:sp>
      <p:sp>
        <p:nvSpPr>
          <p:cNvPr id="187" name="Google Shape;187;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8" name="Google Shape;188;p29"/>
          <p:cNvPicPr preferRelativeResize="0"/>
          <p:nvPr/>
        </p:nvPicPr>
        <p:blipFill>
          <a:blip r:embed="rId3">
            <a:alphaModFix/>
          </a:blip>
          <a:stretch>
            <a:fillRect/>
          </a:stretch>
        </p:blipFill>
        <p:spPr>
          <a:xfrm>
            <a:off x="1690675" y="1684800"/>
            <a:ext cx="5433902" cy="2832975"/>
          </a:xfrm>
          <a:prstGeom prst="rect">
            <a:avLst/>
          </a:prstGeom>
          <a:noFill/>
          <a:ln>
            <a:noFill/>
          </a:ln>
        </p:spPr>
      </p:pic>
      <p:pic>
        <p:nvPicPr>
          <p:cNvPr id="189" name="Google Shape;189;p29"/>
          <p:cNvPicPr preferRelativeResize="0"/>
          <p:nvPr/>
        </p:nvPicPr>
        <p:blipFill>
          <a:blip r:embed="rId4">
            <a:alphaModFix/>
          </a:blip>
          <a:stretch>
            <a:fillRect/>
          </a:stretch>
        </p:blipFill>
        <p:spPr>
          <a:xfrm>
            <a:off x="486450" y="1271825"/>
            <a:ext cx="8171098" cy="318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Other Modifications</a:t>
            </a:r>
            <a:endParaRPr/>
          </a:p>
        </p:txBody>
      </p:sp>
      <p:sp>
        <p:nvSpPr>
          <p:cNvPr id="195" name="Google Shape;195;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a:p>
        </p:txBody>
      </p:sp>
      <p:pic>
        <p:nvPicPr>
          <p:cNvPr id="196" name="Google Shape;196;p30"/>
          <p:cNvPicPr preferRelativeResize="0"/>
          <p:nvPr/>
        </p:nvPicPr>
        <p:blipFill>
          <a:blip r:embed="rId3">
            <a:alphaModFix/>
          </a:blip>
          <a:stretch>
            <a:fillRect/>
          </a:stretch>
        </p:blipFill>
        <p:spPr>
          <a:xfrm>
            <a:off x="1070500" y="1174088"/>
            <a:ext cx="7003002" cy="3373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Demo</a:t>
            </a:r>
            <a:endParaRPr/>
          </a:p>
        </p:txBody>
      </p:sp>
      <p:sp>
        <p:nvSpPr>
          <p:cNvPr id="202" name="Google Shape;202;p31"/>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Agenda</a:t>
            </a:r>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Char char="●"/>
            </a:pPr>
            <a:r>
              <a:rPr lang="en-GB" sz="2000">
                <a:solidFill>
                  <a:srgbClr val="000000"/>
                </a:solidFill>
              </a:rPr>
              <a:t>Background</a:t>
            </a:r>
            <a:endParaRPr sz="2000">
              <a:solidFill>
                <a:srgbClr val="000000"/>
              </a:solidFill>
            </a:endParaRPr>
          </a:p>
          <a:p>
            <a:pPr indent="-355600" lvl="0" marL="457200" rtl="0" algn="l">
              <a:spcBef>
                <a:spcPts val="0"/>
              </a:spcBef>
              <a:spcAft>
                <a:spcPts val="0"/>
              </a:spcAft>
              <a:buClr>
                <a:srgbClr val="000000"/>
              </a:buClr>
              <a:buSzPts val="2000"/>
              <a:buChar char="●"/>
            </a:pPr>
            <a:r>
              <a:rPr lang="en-GB" sz="2000">
                <a:solidFill>
                  <a:srgbClr val="000000"/>
                </a:solidFill>
              </a:rPr>
              <a:t>Original Paper : Desertscape Simulation</a:t>
            </a:r>
            <a:endParaRPr sz="2000">
              <a:solidFill>
                <a:srgbClr val="000000"/>
              </a:solidFill>
            </a:endParaRPr>
          </a:p>
          <a:p>
            <a:pPr indent="-355600" lvl="0" marL="457200" rtl="0" algn="l">
              <a:spcBef>
                <a:spcPts val="0"/>
              </a:spcBef>
              <a:spcAft>
                <a:spcPts val="0"/>
              </a:spcAft>
              <a:buClr>
                <a:srgbClr val="000000"/>
              </a:buClr>
              <a:buSzPts val="2000"/>
              <a:buChar char="●"/>
            </a:pPr>
            <a:r>
              <a:rPr lang="en-GB" sz="2000">
                <a:solidFill>
                  <a:srgbClr val="000000"/>
                </a:solidFill>
              </a:rPr>
              <a:t>Our Approach</a:t>
            </a:r>
            <a:endParaRPr sz="2000">
              <a:solidFill>
                <a:srgbClr val="000000"/>
              </a:solidFill>
            </a:endParaRPr>
          </a:p>
          <a:p>
            <a:pPr indent="-355600" lvl="1" marL="914400" rtl="0" algn="l">
              <a:spcBef>
                <a:spcPts val="0"/>
              </a:spcBef>
              <a:spcAft>
                <a:spcPts val="0"/>
              </a:spcAft>
              <a:buClr>
                <a:srgbClr val="000000"/>
              </a:buClr>
              <a:buSzPts val="2000"/>
              <a:buChar char="○"/>
            </a:pPr>
            <a:r>
              <a:rPr lang="en-GB" sz="2000">
                <a:solidFill>
                  <a:srgbClr val="000000"/>
                </a:solidFill>
              </a:rPr>
              <a:t>Retracing time steps</a:t>
            </a:r>
            <a:endParaRPr sz="2000">
              <a:solidFill>
                <a:srgbClr val="000000"/>
              </a:solidFill>
            </a:endParaRPr>
          </a:p>
          <a:p>
            <a:pPr indent="-355600" lvl="1" marL="914400" rtl="0" algn="l">
              <a:spcBef>
                <a:spcPts val="0"/>
              </a:spcBef>
              <a:spcAft>
                <a:spcPts val="0"/>
              </a:spcAft>
              <a:buClr>
                <a:srgbClr val="000000"/>
              </a:buClr>
              <a:buSzPts val="2000"/>
              <a:buChar char="○"/>
            </a:pPr>
            <a:r>
              <a:rPr lang="en-GB" sz="2000">
                <a:solidFill>
                  <a:srgbClr val="000000"/>
                </a:solidFill>
              </a:rPr>
              <a:t>Quadtrees for Local Refinement</a:t>
            </a:r>
            <a:endParaRPr sz="2000">
              <a:solidFill>
                <a:srgbClr val="000000"/>
              </a:solidFill>
            </a:endParaRPr>
          </a:p>
          <a:p>
            <a:pPr indent="-355600" lvl="1" marL="914400" rtl="0" algn="l">
              <a:spcBef>
                <a:spcPts val="0"/>
              </a:spcBef>
              <a:spcAft>
                <a:spcPts val="0"/>
              </a:spcAft>
              <a:buClr>
                <a:srgbClr val="000000"/>
              </a:buClr>
              <a:buSzPts val="2000"/>
              <a:buChar char="○"/>
            </a:pPr>
            <a:r>
              <a:rPr lang="en-GB" sz="2000">
                <a:solidFill>
                  <a:srgbClr val="000000"/>
                </a:solidFill>
              </a:rPr>
              <a:t>Demo</a:t>
            </a:r>
            <a:endParaRPr sz="2000">
              <a:solidFill>
                <a:srgbClr val="000000"/>
              </a:solidFill>
            </a:endParaRPr>
          </a:p>
          <a:p>
            <a:pPr indent="-355600" lvl="0" marL="457200" rtl="0" algn="l">
              <a:spcBef>
                <a:spcPts val="0"/>
              </a:spcBef>
              <a:spcAft>
                <a:spcPts val="0"/>
              </a:spcAft>
              <a:buClr>
                <a:srgbClr val="000000"/>
              </a:buClr>
              <a:buSzPts val="2000"/>
              <a:buChar char="●"/>
            </a:pPr>
            <a:r>
              <a:rPr lang="en-GB" sz="2000">
                <a:solidFill>
                  <a:srgbClr val="000000"/>
                </a:solidFill>
              </a:rPr>
              <a:t>Future Work</a:t>
            </a:r>
            <a:endParaRPr sz="20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endParaRPr/>
          </a:p>
        </p:txBody>
      </p:sp>
      <p:pic>
        <p:nvPicPr>
          <p:cNvPr id="208" name="Google Shape;208;p32"/>
          <p:cNvPicPr preferRelativeResize="0"/>
          <p:nvPr/>
        </p:nvPicPr>
        <p:blipFill>
          <a:blip r:embed="rId3">
            <a:alphaModFix/>
          </a:blip>
          <a:stretch>
            <a:fillRect/>
          </a:stretch>
        </p:blipFill>
        <p:spPr>
          <a:xfrm>
            <a:off x="1153886" y="1171925"/>
            <a:ext cx="6408274" cy="3604675"/>
          </a:xfrm>
          <a:prstGeom prst="rect">
            <a:avLst/>
          </a:prstGeom>
          <a:noFill/>
          <a:ln>
            <a:noFill/>
          </a:ln>
        </p:spPr>
      </p:pic>
      <p:sp>
        <p:nvSpPr>
          <p:cNvPr id="209" name="Google Shape;209;p32"/>
          <p:cNvSpPr txBox="1"/>
          <p:nvPr/>
        </p:nvSpPr>
        <p:spPr>
          <a:xfrm>
            <a:off x="291700" y="1643200"/>
            <a:ext cx="8070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210" name="Google Shape;210;p32"/>
          <p:cNvSpPr/>
          <p:nvPr/>
        </p:nvSpPr>
        <p:spPr>
          <a:xfrm>
            <a:off x="126400" y="1669400"/>
            <a:ext cx="972300" cy="568800"/>
          </a:xfrm>
          <a:prstGeom prst="wedgeRectCallout">
            <a:avLst>
              <a:gd fmla="val 67001" name="adj1"/>
              <a:gd fmla="val 93592"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Original</a:t>
            </a:r>
            <a:endParaRPr/>
          </a:p>
          <a:p>
            <a:pPr indent="0" lvl="0" marL="0" rtl="0" algn="ctr">
              <a:spcBef>
                <a:spcPts val="0"/>
              </a:spcBef>
              <a:spcAft>
                <a:spcPts val="0"/>
              </a:spcAft>
              <a:buNone/>
            </a:pPr>
            <a:r>
              <a:rPr lang="en-GB" sz="1200"/>
              <a:t>256</a:t>
            </a:r>
            <a:r>
              <a:rPr lang="en-GB" sz="1200"/>
              <a:t>x256</a:t>
            </a:r>
            <a:endParaRPr sz="1200"/>
          </a:p>
        </p:txBody>
      </p:sp>
      <p:sp>
        <p:nvSpPr>
          <p:cNvPr id="211" name="Google Shape;211;p32"/>
          <p:cNvSpPr/>
          <p:nvPr/>
        </p:nvSpPr>
        <p:spPr>
          <a:xfrm>
            <a:off x="48700" y="3175850"/>
            <a:ext cx="1050000" cy="1234800"/>
          </a:xfrm>
          <a:prstGeom prst="wedgeRectCallout">
            <a:avLst>
              <a:gd fmla="val 67593" name="adj1"/>
              <a:gd fmla="val 79136"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Resolution Doubled + Optimized with Quad-tree</a:t>
            </a:r>
            <a:endParaRPr/>
          </a:p>
        </p:txBody>
      </p:sp>
      <p:sp>
        <p:nvSpPr>
          <p:cNvPr id="212" name="Google Shape;212;p32"/>
          <p:cNvSpPr/>
          <p:nvPr/>
        </p:nvSpPr>
        <p:spPr>
          <a:xfrm>
            <a:off x="7617325" y="1435100"/>
            <a:ext cx="1454400" cy="1037400"/>
          </a:xfrm>
          <a:prstGeom prst="wedgeRectCallout">
            <a:avLst>
              <a:gd fmla="val -75093" name="adj1"/>
              <a:gd fmla="val 82528"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High Sediment Regions Optimized with Quad-trees</a:t>
            </a:r>
            <a:endParaRPr sz="1200"/>
          </a:p>
        </p:txBody>
      </p:sp>
      <p:sp>
        <p:nvSpPr>
          <p:cNvPr id="213" name="Google Shape;213;p32"/>
          <p:cNvSpPr/>
          <p:nvPr/>
        </p:nvSpPr>
        <p:spPr>
          <a:xfrm>
            <a:off x="7617325" y="3175850"/>
            <a:ext cx="1386300" cy="927900"/>
          </a:xfrm>
          <a:prstGeom prst="wedgeRectCallout">
            <a:avLst>
              <a:gd fmla="val -61556" name="adj1"/>
              <a:gd fmla="val 7306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Resolution doubled at last 10 time steps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Work</a:t>
            </a:r>
            <a:endParaRPr/>
          </a:p>
        </p:txBody>
      </p:sp>
      <p:sp>
        <p:nvSpPr>
          <p:cNvPr id="219" name="Google Shape;219;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GB">
                <a:solidFill>
                  <a:srgbClr val="000000"/>
                </a:solidFill>
              </a:rPr>
              <a:t>Impact of Resolution on Thresholds</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Automatic Query Synthesis</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Generalization to other erosion models</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Optimized Implementation</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Other Grid Types</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Acknowledgements</a:t>
            </a:r>
            <a:endParaRPr/>
          </a:p>
        </p:txBody>
      </p:sp>
      <p:sp>
        <p:nvSpPr>
          <p:cNvPr id="225" name="Google Shape;22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rPr>
              <a:t>Prof. Parag Chaudhuri</a:t>
            </a:r>
            <a:r>
              <a:rPr lang="en-GB">
                <a:solidFill>
                  <a:srgbClr val="000000"/>
                </a:solidFill>
              </a:rPr>
              <a:t> for</a:t>
            </a:r>
            <a:r>
              <a:rPr lang="en-GB">
                <a:solidFill>
                  <a:srgbClr val="000000"/>
                </a:solidFill>
              </a:rPr>
              <a:t> providing us with direction and considerate supervision.</a:t>
            </a:r>
            <a:endParaRPr>
              <a:solidFill>
                <a:srgbClr val="000000"/>
              </a:solidFill>
            </a:endParaRPr>
          </a:p>
          <a:p>
            <a:pPr indent="0" lvl="0" marL="0" rtl="0" algn="l">
              <a:spcBef>
                <a:spcPts val="1600"/>
              </a:spcBef>
              <a:spcAft>
                <a:spcPts val="0"/>
              </a:spcAft>
              <a:buNone/>
            </a:pPr>
            <a:r>
              <a:rPr b="1" lang="en-GB">
                <a:solidFill>
                  <a:srgbClr val="000000"/>
                </a:solidFill>
              </a:rPr>
              <a:t>Authors:</a:t>
            </a:r>
            <a:r>
              <a:rPr lang="en-GB">
                <a:solidFill>
                  <a:srgbClr val="000000"/>
                </a:solidFill>
              </a:rPr>
              <a:t> Axel Paris, Adrien Peytavie, Éric Guérin, Oscar Argudo, Éric Galin - for their exceptional work on which we could build upon.</a:t>
            </a:r>
            <a:endParaRPr>
              <a:solidFill>
                <a:srgbClr val="000000"/>
              </a:solidFill>
            </a:endParaRPr>
          </a:p>
          <a:p>
            <a:pPr indent="0" lvl="0" marL="0" rtl="0" algn="l">
              <a:spcBef>
                <a:spcPts val="1600"/>
              </a:spcBef>
              <a:spcAft>
                <a:spcPts val="1600"/>
              </a:spcAft>
              <a:buNone/>
            </a:pPr>
            <a:r>
              <a:rPr b="1" lang="en-GB">
                <a:solidFill>
                  <a:srgbClr val="000000"/>
                </a:solidFill>
              </a:rPr>
              <a:t>Teachers and fellow students</a:t>
            </a:r>
            <a:r>
              <a:rPr lang="en-GB">
                <a:solidFill>
                  <a:srgbClr val="000000"/>
                </a:solidFill>
              </a:rPr>
              <a:t> for help that is hard to delineate but impossible to deny.</a:t>
            </a:r>
            <a:endParaRPr>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231" name="Google Shape;231;p35"/>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Background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270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Desert Landscapes</a:t>
            </a:r>
            <a:endParaRPr/>
          </a:p>
        </p:txBody>
      </p:sp>
      <p:sp>
        <p:nvSpPr>
          <p:cNvPr id="76" name="Google Shape;76;p16"/>
          <p:cNvSpPr txBox="1"/>
          <p:nvPr>
            <p:ph idx="1" type="body"/>
          </p:nvPr>
        </p:nvSpPr>
        <p:spPr>
          <a:xfrm>
            <a:off x="1173413" y="2687825"/>
            <a:ext cx="1316400" cy="5532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a:solidFill>
                  <a:srgbClr val="000000"/>
                </a:solidFill>
              </a:rPr>
              <a:t>Nabhka</a:t>
            </a:r>
            <a:endParaRPr>
              <a:solidFill>
                <a:srgbClr val="000000"/>
              </a:solidFill>
            </a:endParaRPr>
          </a:p>
        </p:txBody>
      </p:sp>
      <p:pic>
        <p:nvPicPr>
          <p:cNvPr id="77" name="Google Shape;77;p16"/>
          <p:cNvPicPr preferRelativeResize="0"/>
          <p:nvPr/>
        </p:nvPicPr>
        <p:blipFill>
          <a:blip r:embed="rId3">
            <a:alphaModFix/>
          </a:blip>
          <a:stretch>
            <a:fillRect/>
          </a:stretch>
        </p:blipFill>
        <p:spPr>
          <a:xfrm>
            <a:off x="3492113" y="1073338"/>
            <a:ext cx="5053725" cy="3782175"/>
          </a:xfrm>
          <a:prstGeom prst="rect">
            <a:avLst/>
          </a:prstGeom>
          <a:noFill/>
          <a:ln>
            <a:noFill/>
          </a:ln>
        </p:spPr>
      </p:pic>
      <p:pic>
        <p:nvPicPr>
          <p:cNvPr id="78" name="Google Shape;78;p16"/>
          <p:cNvPicPr preferRelativeResize="0"/>
          <p:nvPr/>
        </p:nvPicPr>
        <p:blipFill>
          <a:blip r:embed="rId4">
            <a:alphaModFix/>
          </a:blip>
          <a:stretch>
            <a:fillRect/>
          </a:stretch>
        </p:blipFill>
        <p:spPr>
          <a:xfrm>
            <a:off x="841274" y="1326500"/>
            <a:ext cx="1923725" cy="1436725"/>
          </a:xfrm>
          <a:prstGeom prst="rect">
            <a:avLst/>
          </a:prstGeom>
          <a:noFill/>
          <a:ln>
            <a:noFill/>
          </a:ln>
        </p:spPr>
      </p:pic>
      <p:pic>
        <p:nvPicPr>
          <p:cNvPr id="79" name="Google Shape;79;p16"/>
          <p:cNvPicPr preferRelativeResize="0"/>
          <p:nvPr/>
        </p:nvPicPr>
        <p:blipFill>
          <a:blip r:embed="rId5">
            <a:alphaModFix/>
          </a:blip>
          <a:stretch>
            <a:fillRect/>
          </a:stretch>
        </p:blipFill>
        <p:spPr>
          <a:xfrm>
            <a:off x="598175" y="3313975"/>
            <a:ext cx="2409925" cy="958150"/>
          </a:xfrm>
          <a:prstGeom prst="rect">
            <a:avLst/>
          </a:prstGeom>
          <a:noFill/>
          <a:ln>
            <a:noFill/>
          </a:ln>
        </p:spPr>
      </p:pic>
      <p:sp>
        <p:nvSpPr>
          <p:cNvPr id="80" name="Google Shape;80;p16"/>
          <p:cNvSpPr txBox="1"/>
          <p:nvPr>
            <p:ph idx="1" type="body"/>
          </p:nvPr>
        </p:nvSpPr>
        <p:spPr>
          <a:xfrm>
            <a:off x="1144938" y="4272125"/>
            <a:ext cx="1316400" cy="5532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a:solidFill>
                  <a:srgbClr val="000000"/>
                </a:solidFill>
              </a:rPr>
              <a:t>Yardang</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Modes of Grain Transport by Wind</a:t>
            </a:r>
            <a:endParaRPr/>
          </a:p>
        </p:txBody>
      </p:sp>
      <p:pic>
        <p:nvPicPr>
          <p:cNvPr id="86" name="Google Shape;86;p17"/>
          <p:cNvPicPr preferRelativeResize="0"/>
          <p:nvPr/>
        </p:nvPicPr>
        <p:blipFill rotWithShape="1">
          <a:blip r:embed="rId3">
            <a:alphaModFix/>
          </a:blip>
          <a:srcRect b="0" l="0" r="37260" t="0"/>
          <a:stretch/>
        </p:blipFill>
        <p:spPr>
          <a:xfrm>
            <a:off x="758400" y="1488875"/>
            <a:ext cx="3898950" cy="3117325"/>
          </a:xfrm>
          <a:prstGeom prst="rect">
            <a:avLst/>
          </a:prstGeom>
          <a:noFill/>
          <a:ln>
            <a:noFill/>
          </a:ln>
        </p:spPr>
      </p:pic>
      <p:pic>
        <p:nvPicPr>
          <p:cNvPr id="87" name="Google Shape;87;p17"/>
          <p:cNvPicPr preferRelativeResize="0"/>
          <p:nvPr/>
        </p:nvPicPr>
        <p:blipFill>
          <a:blip r:embed="rId4">
            <a:alphaModFix/>
          </a:blip>
          <a:stretch>
            <a:fillRect/>
          </a:stretch>
        </p:blipFill>
        <p:spPr>
          <a:xfrm>
            <a:off x="5787675" y="2251512"/>
            <a:ext cx="2442350" cy="15920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Desertscape Simulation</a:t>
            </a:r>
            <a:endParaRPr/>
          </a:p>
        </p:txBody>
      </p:sp>
      <p:sp>
        <p:nvSpPr>
          <p:cNvPr id="93" name="Google Shape;93;p18"/>
          <p:cNvSpPr txBox="1"/>
          <p:nvPr/>
        </p:nvSpPr>
        <p:spPr>
          <a:xfrm>
            <a:off x="480150" y="2811575"/>
            <a:ext cx="81837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FEFEF"/>
                </a:solidFill>
                <a:latin typeface="Source Sans Pro"/>
                <a:ea typeface="Source Sans Pro"/>
                <a:cs typeface="Source Sans Pro"/>
                <a:sym typeface="Source Sans Pro"/>
              </a:rPr>
              <a:t>Axel Paris, Adrien Peytavie, Éric Guérin, Oscar Argudo, Éric Galin</a:t>
            </a:r>
            <a:endParaRPr>
              <a:solidFill>
                <a:srgbClr val="EFEFEF"/>
              </a:solidFill>
              <a:latin typeface="Source Sans Pro"/>
              <a:ea typeface="Source Sans Pro"/>
              <a:cs typeface="Source Sans Pro"/>
              <a:sym typeface="Source Sans Pro"/>
            </a:endParaRPr>
          </a:p>
        </p:txBody>
      </p:sp>
      <p:sp>
        <p:nvSpPr>
          <p:cNvPr id="94" name="Google Shape;94;p18"/>
          <p:cNvSpPr txBox="1"/>
          <p:nvPr/>
        </p:nvSpPr>
        <p:spPr>
          <a:xfrm>
            <a:off x="492250" y="3255650"/>
            <a:ext cx="81837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FEFEF"/>
                </a:solidFill>
                <a:latin typeface="Source Sans Pro"/>
                <a:ea typeface="Source Sans Pro"/>
                <a:cs typeface="Source Sans Pro"/>
                <a:sym typeface="Source Sans Pro"/>
              </a:rPr>
              <a:t>https://aparis69.github.io/public_html/projects/paris2019_Deserts.html</a:t>
            </a:r>
            <a:endParaRPr>
              <a:solidFill>
                <a:srgbClr val="EFEFEF"/>
              </a:solidFill>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 of the Approach</a:t>
            </a:r>
            <a:endParaRPr/>
          </a:p>
        </p:txBody>
      </p:sp>
      <p:sp>
        <p:nvSpPr>
          <p:cNvPr id="100" name="Google Shape;100;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									</a:t>
            </a:r>
            <a:endParaRPr/>
          </a:p>
        </p:txBody>
      </p:sp>
      <p:pic>
        <p:nvPicPr>
          <p:cNvPr id="101" name="Google Shape;101;p19"/>
          <p:cNvPicPr preferRelativeResize="0"/>
          <p:nvPr/>
        </p:nvPicPr>
        <p:blipFill>
          <a:blip r:embed="rId3">
            <a:alphaModFix/>
          </a:blip>
          <a:stretch>
            <a:fillRect/>
          </a:stretch>
        </p:blipFill>
        <p:spPr>
          <a:xfrm>
            <a:off x="1473850" y="1152475"/>
            <a:ext cx="6196320" cy="341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Modelling Transport Phenomena</a:t>
            </a:r>
            <a:endParaRPr/>
          </a:p>
        </p:txBody>
      </p:sp>
      <p:pic>
        <p:nvPicPr>
          <p:cNvPr id="107" name="Google Shape;107;p20"/>
          <p:cNvPicPr preferRelativeResize="0"/>
          <p:nvPr/>
        </p:nvPicPr>
        <p:blipFill>
          <a:blip r:embed="rId3">
            <a:alphaModFix/>
          </a:blip>
          <a:stretch>
            <a:fillRect/>
          </a:stretch>
        </p:blipFill>
        <p:spPr>
          <a:xfrm>
            <a:off x="446025" y="1310276"/>
            <a:ext cx="8251949" cy="30202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Limitations</a:t>
            </a:r>
            <a:endParaRPr/>
          </a:p>
        </p:txBody>
      </p:sp>
      <p:sp>
        <p:nvSpPr>
          <p:cNvPr id="113" name="Google Shape;113;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Grid cell ~ 10m</a:t>
            </a:r>
            <a:endParaRPr/>
          </a:p>
        </p:txBody>
      </p:sp>
      <p:pic>
        <p:nvPicPr>
          <p:cNvPr id="114" name="Google Shape;114;p21"/>
          <p:cNvPicPr preferRelativeResize="0"/>
          <p:nvPr/>
        </p:nvPicPr>
        <p:blipFill>
          <a:blip r:embed="rId3">
            <a:alphaModFix/>
          </a:blip>
          <a:stretch>
            <a:fillRect/>
          </a:stretch>
        </p:blipFill>
        <p:spPr>
          <a:xfrm>
            <a:off x="311700" y="1581434"/>
            <a:ext cx="8520600" cy="242396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